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ontserrat SemiBold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Montserrat ExtraBold"/>
      <p:bold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http://customooxmlschemas.google.com/">
      <go:slidesCustomData xmlns:go="http://customooxmlschemas.google.com/" r:id="rId42" roundtripDataSignature="AMtx7mgwrfSzQptWhBEM9+ngNHR307EB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ExtraBold-bold.fntdata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font" Target="fonts/MontserratExtraBold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SemiBold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SemiBold-boldItalic.fntdata"/><Relationship Id="rId30" Type="http://schemas.openxmlformats.org/officeDocument/2006/relationships/font" Target="fonts/MontserratSemiBold-italic.fntdata"/><Relationship Id="rId11" Type="http://schemas.openxmlformats.org/officeDocument/2006/relationships/slide" Target="slides/slide6.xml"/><Relationship Id="rId33" Type="http://schemas.openxmlformats.org/officeDocument/2006/relationships/font" Target="fonts/Roboto-bold.fntdata"/><Relationship Id="rId10" Type="http://schemas.openxmlformats.org/officeDocument/2006/relationships/slide" Target="slides/slide5.xml"/><Relationship Id="rId32" Type="http://schemas.openxmlformats.org/officeDocument/2006/relationships/font" Target="fonts/Roboto-regular.fntdata"/><Relationship Id="rId13" Type="http://schemas.openxmlformats.org/officeDocument/2006/relationships/slide" Target="slides/slide8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-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.fntdata"/><Relationship Id="rId14" Type="http://schemas.openxmlformats.org/officeDocument/2006/relationships/slide" Target="slides/slide9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377a134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" name="Google Shape;52;g24377a1341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5" name="Google Shape;215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9" name="Google Shape;229;p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3" name="Google Shape;243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8" name="Google Shape;258;p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3" name="Google Shape;273;p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8" name="Google Shape;288;p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2" name="Google Shape;302;p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7" name="Google Shape;317;p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2" name="Google Shape;332;p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7" name="Google Shape;347;p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8" name="Google Shape;68;p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62" name="Google Shape;362;p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7" name="Google Shape;377;p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2" name="Google Shape;392;p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8" name="Google Shape;98;p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" name="Google Shape;115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1" name="Google Shape;171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5" name="Google Shape;185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0" name="Google Shape;200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3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2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3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10" Type="http://schemas.openxmlformats.org/officeDocument/2006/relationships/image" Target="../media/image17.png"/><Relationship Id="rId9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Relationship Id="rId4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0.png"/><Relationship Id="rId6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g24377a1341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577764"/>
            <a:ext cx="3965506" cy="3851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g24377a1341c_0_0"/>
          <p:cNvSpPr txBox="1"/>
          <p:nvPr/>
        </p:nvSpPr>
        <p:spPr>
          <a:xfrm>
            <a:off x="514350" y="684100"/>
            <a:ext cx="4437900" cy="26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5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 dia de Imersão </a:t>
            </a:r>
            <a:endParaRPr b="0" i="0" sz="5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5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em Go❤️</a:t>
            </a:r>
            <a:endParaRPr b="0" i="0" sz="5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" name="Google Shape;56;g24377a1341c_0_0"/>
          <p:cNvGrpSpPr/>
          <p:nvPr/>
        </p:nvGrpSpPr>
        <p:grpSpPr>
          <a:xfrm rot="5113649">
            <a:off x="-1065300" y="3523200"/>
            <a:ext cx="3158867" cy="3034200"/>
            <a:chOff x="0" y="0"/>
            <a:chExt cx="8423642" cy="8091197"/>
          </a:xfrm>
        </p:grpSpPr>
        <p:pic>
          <p:nvPicPr>
            <p:cNvPr id="57" name="Google Shape;57;g24377a1341c_0_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" name="Google Shape;58;g24377a1341c_0_0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9" name="Google Shape;59;g24377a1341c_0_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" name="Google Shape;60;g24377a1341c_0_0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61;g24377a1341c_0_0"/>
          <p:cNvGrpSpPr/>
          <p:nvPr/>
        </p:nvGrpSpPr>
        <p:grpSpPr>
          <a:xfrm>
            <a:off x="7978332" y="-1411226"/>
            <a:ext cx="2331336" cy="2293499"/>
            <a:chOff x="0" y="0"/>
            <a:chExt cx="6216895" cy="6115996"/>
          </a:xfrm>
        </p:grpSpPr>
        <p:pic>
          <p:nvPicPr>
            <p:cNvPr id="62" name="Google Shape;62;g24377a1341c_0_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g24377a1341c_0_0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4" name="Google Shape;64;g24377a1341c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25873" y="4375473"/>
            <a:ext cx="548838" cy="5028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" name="Google Shape;65;g24377a1341c_0_0"/>
          <p:cNvCxnSpPr/>
          <p:nvPr/>
        </p:nvCxnSpPr>
        <p:spPr>
          <a:xfrm>
            <a:off x="458050" y="3450100"/>
            <a:ext cx="3942300" cy="0"/>
          </a:xfrm>
          <a:prstGeom prst="straightConnector1">
            <a:avLst/>
          </a:prstGeom>
          <a:noFill/>
          <a:ln cap="flat" cmpd="sng" w="38100">
            <a:solidFill>
              <a:srgbClr val="9CD6FE"/>
            </a:solidFill>
            <a:prstDash val="dot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" name="Google Shape;218;p9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19" name="Google Shape;219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9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1" name="Google Shape;221;p9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22" name="Google Shape;222;p9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23" name="Google Shape;223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4" name="Google Shape;224;p9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225;p9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Request Lifecycle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26" name="Google Shape;22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96350" y="1098325"/>
            <a:ext cx="5219211" cy="389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2" name="Google Shape;232;p10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33" name="Google Shape;233;p1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4" name="Google Shape;234;p10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" name="Google Shape;235;p10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36" name="Google Shape;236;p10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37" name="Google Shape;237;p1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8" name="Google Shape;238;p10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9" name="Google Shape;239;p10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Usando a stdlib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0" name="Google Shape;240;p10"/>
          <p:cNvSpPr txBox="1"/>
          <p:nvPr/>
        </p:nvSpPr>
        <p:spPr>
          <a:xfrm>
            <a:off x="1939400" y="1933325"/>
            <a:ext cx="5658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TODO: Sample code using the net/http lib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6" name="Google Shape;246;p11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47" name="Google Shape;247;p1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8" name="Google Shape;248;p11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" name="Google Shape;249;p11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50" name="Google Shape;250;p11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51" name="Google Shape;251;p1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2" name="Google Shape;252;p11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" name="Google Shape;253;p11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Gin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54" name="Google Shape;254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55320" y="1058673"/>
            <a:ext cx="2152305" cy="302614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1"/>
          <p:cNvSpPr txBox="1"/>
          <p:nvPr/>
        </p:nvSpPr>
        <p:spPr>
          <a:xfrm>
            <a:off x="339600" y="1629738"/>
            <a:ext cx="5658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TODO: sample code gin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1" name="Google Shape;261;p12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62" name="Google Shape;262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3" name="Google Shape;263;p12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4" name="Google Shape;264;p12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65" name="Google Shape;265;p12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66" name="Google Shape;266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7" name="Google Shape;267;p12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8" name="Google Shape;268;p12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Beego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69" name="Google Shape;269;p12"/>
          <p:cNvSpPr txBox="1"/>
          <p:nvPr/>
        </p:nvSpPr>
        <p:spPr>
          <a:xfrm>
            <a:off x="339600" y="1629738"/>
            <a:ext cx="5658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TODO: sample code gin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69295" y="1250723"/>
            <a:ext cx="2210398" cy="3026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3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77" name="Google Shape;277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8" name="Google Shape;278;p13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9" name="Google Shape;279;p13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80" name="Google Shape;280;p13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81" name="Google Shape;281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2" name="Google Shape;282;p13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" name="Google Shape;283;p13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Echo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84" name="Google Shape;284;p13"/>
          <p:cNvSpPr txBox="1"/>
          <p:nvPr/>
        </p:nvSpPr>
        <p:spPr>
          <a:xfrm>
            <a:off x="339600" y="1629738"/>
            <a:ext cx="5658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TODO: sample code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5" name="Google Shape;285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95300" y="1957601"/>
            <a:ext cx="3496300" cy="108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" name="Google Shape;291;p14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92" name="Google Shape;292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3" name="Google Shape;293;p14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4" name="Google Shape;294;p14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95" name="Google Shape;295;p14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96" name="Google Shape;296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7" name="Google Shape;297;p14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8" name="Google Shape;298;p14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Framework Proprietário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99" name="Google Shape;299;p14"/>
          <p:cNvSpPr txBox="1"/>
          <p:nvPr/>
        </p:nvSpPr>
        <p:spPr>
          <a:xfrm>
            <a:off x="1130200" y="1435000"/>
            <a:ext cx="5658300" cy="20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Casos de uso internos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Controle de baixo nível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Flexibilidade entre times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Redução de boilerplate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Experiência consistente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5" name="Google Shape;305;p15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06" name="Google Shape;306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15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8" name="Google Shape;308;p15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09" name="Google Shape;309;p15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10" name="Google Shape;310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1" name="Google Shape;311;p15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2" name="Google Shape;312;p15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Padrões arquiteturais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3" name="Google Shape;313;p15"/>
          <p:cNvSpPr txBox="1"/>
          <p:nvPr/>
        </p:nvSpPr>
        <p:spPr>
          <a:xfrm>
            <a:off x="1264950" y="10983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middleware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4" name="Google Shape;314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15713" y="1689925"/>
            <a:ext cx="5112577" cy="327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0" name="Google Shape;320;p16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21" name="Google Shape;321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2" name="Google Shape;322;p16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" name="Google Shape;323;p16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24" name="Google Shape;324;p16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25" name="Google Shape;325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6" name="Google Shape;326;p16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7" name="Google Shape;327;p16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Padrões arquiteturais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28" name="Google Shape;328;p16"/>
          <p:cNvSpPr txBox="1"/>
          <p:nvPr/>
        </p:nvSpPr>
        <p:spPr>
          <a:xfrm>
            <a:off x="1264950" y="10983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middleware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16"/>
          <p:cNvSpPr txBox="1"/>
          <p:nvPr/>
        </p:nvSpPr>
        <p:spPr>
          <a:xfrm>
            <a:off x="1370850" y="2063850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TODO: Sample code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5" name="Google Shape;335;p17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36" name="Google Shape;336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7" name="Google Shape;337;p17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8" name="Google Shape;338;p17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39" name="Google Shape;339;p17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40" name="Google Shape;340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1" name="Google Shape;341;p17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" name="Google Shape;342;p17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Padrões arquiteturais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3" name="Google Shape;343;p17"/>
          <p:cNvSpPr txBox="1"/>
          <p:nvPr/>
        </p:nvSpPr>
        <p:spPr>
          <a:xfrm>
            <a:off x="1264950" y="10983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arquitetura hexagonal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" name="Google Shape;344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841350" y="1460375"/>
            <a:ext cx="3939149" cy="368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0" name="Google Shape;350;p18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51" name="Google Shape;351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2" name="Google Shape;352;p18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" name="Google Shape;353;p18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54" name="Google Shape;354;p18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55" name="Google Shape;355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6" name="Google Shape;356;p18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7" name="Google Shape;357;p18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Padrões arquiteturais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8" name="Google Shape;358;p18"/>
          <p:cNvSpPr txBox="1"/>
          <p:nvPr/>
        </p:nvSpPr>
        <p:spPr>
          <a:xfrm>
            <a:off x="1264950" y="10983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arquitetura hexagonal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18"/>
          <p:cNvSpPr txBox="1"/>
          <p:nvPr/>
        </p:nvSpPr>
        <p:spPr>
          <a:xfrm>
            <a:off x="1389450" y="2317800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TODO: Sample code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2"/>
          <p:cNvGrpSpPr/>
          <p:nvPr/>
        </p:nvGrpSpPr>
        <p:grpSpPr>
          <a:xfrm>
            <a:off x="732722" y="877454"/>
            <a:ext cx="2251813" cy="3478784"/>
            <a:chOff x="0" y="-38100"/>
            <a:chExt cx="1359462" cy="2100081"/>
          </a:xfrm>
        </p:grpSpPr>
        <p:sp>
          <p:nvSpPr>
            <p:cNvPr id="71" name="Google Shape;71;p2"/>
            <p:cNvSpPr/>
            <p:nvPr/>
          </p:nvSpPr>
          <p:spPr>
            <a:xfrm>
              <a:off x="0" y="0"/>
              <a:ext cx="1359462" cy="2061981"/>
            </a:xfrm>
            <a:custGeom>
              <a:rect b="b" l="l" r="r" t="t"/>
              <a:pathLst>
                <a:path extrusionOk="0" h="2061981" w="1359462">
                  <a:moveTo>
                    <a:pt x="87668" y="0"/>
                  </a:moveTo>
                  <a:lnTo>
                    <a:pt x="1271794" y="0"/>
                  </a:lnTo>
                  <a:cubicBezTo>
                    <a:pt x="1295045" y="0"/>
                    <a:pt x="1317344" y="9236"/>
                    <a:pt x="1333785" y="25677"/>
                  </a:cubicBezTo>
                  <a:cubicBezTo>
                    <a:pt x="1350226" y="42119"/>
                    <a:pt x="1359462" y="64417"/>
                    <a:pt x="1359462" y="87668"/>
                  </a:cubicBezTo>
                  <a:lnTo>
                    <a:pt x="1359462" y="1974313"/>
                  </a:lnTo>
                  <a:cubicBezTo>
                    <a:pt x="1359462" y="2022731"/>
                    <a:pt x="1320212" y="2061981"/>
                    <a:pt x="1271794" y="2061981"/>
                  </a:cubicBezTo>
                  <a:lnTo>
                    <a:pt x="87668" y="2061981"/>
                  </a:lnTo>
                  <a:cubicBezTo>
                    <a:pt x="39250" y="2061981"/>
                    <a:pt x="0" y="2022731"/>
                    <a:pt x="0" y="1974313"/>
                  </a:cubicBezTo>
                  <a:lnTo>
                    <a:pt x="0" y="87668"/>
                  </a:lnTo>
                  <a:cubicBezTo>
                    <a:pt x="0" y="39250"/>
                    <a:pt x="39250" y="0"/>
                    <a:pt x="87668" y="0"/>
                  </a:cubicBezTo>
                  <a:close/>
                </a:path>
              </a:pathLst>
            </a:custGeom>
            <a:solidFill>
              <a:srgbClr val="52C7E7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2175" lIns="22175" spcFirstLastPara="1" rIns="22175" wrap="square" tIns="22175">
              <a:noAutofit/>
            </a:bodyPr>
            <a:lstStyle/>
            <a:p>
              <a:pPr indent="0" lvl="0" marL="0" marR="0" rtl="0" algn="ctr">
                <a:lnSpc>
                  <a:spcPct val="1632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3" name="Google Shape;7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5438" y="2243032"/>
            <a:ext cx="241732" cy="241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3537" y="2243032"/>
            <a:ext cx="241732" cy="241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91300" y="2243032"/>
            <a:ext cx="241732" cy="241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92418" y="2243032"/>
            <a:ext cx="241732" cy="241732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"/>
          <p:cNvSpPr txBox="1"/>
          <p:nvPr/>
        </p:nvSpPr>
        <p:spPr>
          <a:xfrm>
            <a:off x="3666250" y="552450"/>
            <a:ext cx="471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Quem sou</a:t>
            </a:r>
            <a:r>
              <a:rPr b="0" i="0" lang="pt-BR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pt-BR" sz="30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eu?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"/>
          <p:cNvSpPr txBox="1"/>
          <p:nvPr/>
        </p:nvSpPr>
        <p:spPr>
          <a:xfrm>
            <a:off x="3695453" y="1811550"/>
            <a:ext cx="49419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2D2D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Rafael Cavazza Silva (@rafaelcavazza)</a:t>
            </a:r>
            <a:endParaRPr b="0" i="0" sz="6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" name="Google Shape;79;p2"/>
          <p:cNvSpPr txBox="1"/>
          <p:nvPr/>
        </p:nvSpPr>
        <p:spPr>
          <a:xfrm>
            <a:off x="4148040" y="2688650"/>
            <a:ext cx="42813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11 anos projetando, desenvolvendo e sustentando softwares para a web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"/>
          <p:cNvSpPr txBox="1"/>
          <p:nvPr/>
        </p:nvSpPr>
        <p:spPr>
          <a:xfrm>
            <a:off x="4148050" y="3198075"/>
            <a:ext cx="42813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Experiência com sistemas distribuídos de alta performance com go/java/dotnet</a:t>
            </a:r>
            <a:endParaRPr b="0" i="0" sz="1100" u="none" cap="none" strike="noStrike">
              <a:solidFill>
                <a:srgbClr val="2D2D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2"/>
          <p:cNvSpPr txBox="1"/>
          <p:nvPr/>
        </p:nvSpPr>
        <p:spPr>
          <a:xfrm>
            <a:off x="4074150" y="3620300"/>
            <a:ext cx="42813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Técnico em redes de computadores e bacharel em sistemas de informação.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 txBox="1"/>
          <p:nvPr/>
        </p:nvSpPr>
        <p:spPr>
          <a:xfrm>
            <a:off x="4890169" y="2267100"/>
            <a:ext cx="1577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/rafaelcavazza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p2"/>
          <p:cNvGrpSpPr/>
          <p:nvPr/>
        </p:nvGrpSpPr>
        <p:grpSpPr>
          <a:xfrm>
            <a:off x="490550" y="676375"/>
            <a:ext cx="2251813" cy="3478784"/>
            <a:chOff x="0" y="-38100"/>
            <a:chExt cx="1359462" cy="2100081"/>
          </a:xfrm>
        </p:grpSpPr>
        <p:sp>
          <p:nvSpPr>
            <p:cNvPr id="84" name="Google Shape;84;p2"/>
            <p:cNvSpPr/>
            <p:nvPr/>
          </p:nvSpPr>
          <p:spPr>
            <a:xfrm>
              <a:off x="0" y="0"/>
              <a:ext cx="1359462" cy="2061981"/>
            </a:xfrm>
            <a:custGeom>
              <a:rect b="b" l="l" r="r" t="t"/>
              <a:pathLst>
                <a:path extrusionOk="0" h="2061981" w="1359462">
                  <a:moveTo>
                    <a:pt x="87668" y="0"/>
                  </a:moveTo>
                  <a:lnTo>
                    <a:pt x="1271794" y="0"/>
                  </a:lnTo>
                  <a:cubicBezTo>
                    <a:pt x="1295045" y="0"/>
                    <a:pt x="1317344" y="9236"/>
                    <a:pt x="1333785" y="25677"/>
                  </a:cubicBezTo>
                  <a:cubicBezTo>
                    <a:pt x="1350226" y="42119"/>
                    <a:pt x="1359462" y="64417"/>
                    <a:pt x="1359462" y="87668"/>
                  </a:cubicBezTo>
                  <a:lnTo>
                    <a:pt x="1359462" y="1974313"/>
                  </a:lnTo>
                  <a:cubicBezTo>
                    <a:pt x="1359462" y="2022731"/>
                    <a:pt x="1320212" y="2061981"/>
                    <a:pt x="1271794" y="2061981"/>
                  </a:cubicBezTo>
                  <a:lnTo>
                    <a:pt x="87668" y="2061981"/>
                  </a:lnTo>
                  <a:cubicBezTo>
                    <a:pt x="39250" y="2061981"/>
                    <a:pt x="0" y="2022731"/>
                    <a:pt x="0" y="1974313"/>
                  </a:cubicBezTo>
                  <a:lnTo>
                    <a:pt x="0" y="87668"/>
                  </a:lnTo>
                  <a:cubicBezTo>
                    <a:pt x="0" y="39250"/>
                    <a:pt x="39250" y="0"/>
                    <a:pt x="87668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2175" lIns="22175" spcFirstLastPara="1" rIns="22175" wrap="square" tIns="22175">
              <a:noAutofit/>
            </a:bodyPr>
            <a:lstStyle/>
            <a:p>
              <a:pPr indent="0" lvl="0" marL="0" marR="0" rtl="0" algn="ctr">
                <a:lnSpc>
                  <a:spcPct val="1632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6" name="Google Shape;86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382339" y="39509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2"/>
          <p:cNvGrpSpPr/>
          <p:nvPr/>
        </p:nvGrpSpPr>
        <p:grpSpPr>
          <a:xfrm rot="4791714">
            <a:off x="7984512" y="-1327418"/>
            <a:ext cx="2320415" cy="2325547"/>
            <a:chOff x="0" y="0"/>
            <a:chExt cx="6188526" cy="6202213"/>
          </a:xfrm>
        </p:grpSpPr>
        <p:pic>
          <p:nvPicPr>
            <p:cNvPr id="88" name="Google Shape;88;p2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2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0" name="Google Shape;90;p2"/>
          <p:cNvCxnSpPr/>
          <p:nvPr/>
        </p:nvCxnSpPr>
        <p:spPr>
          <a:xfrm>
            <a:off x="3695450" y="1634875"/>
            <a:ext cx="4941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91" name="Google Shape;91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95462" y="2654650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95462" y="3164063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666262" y="3586300"/>
            <a:ext cx="237200" cy="2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"/>
          <p:cNvSpPr txBox="1"/>
          <p:nvPr/>
        </p:nvSpPr>
        <p:spPr>
          <a:xfrm>
            <a:off x="2257425" y="2162175"/>
            <a:ext cx="13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90624" y="1289849"/>
            <a:ext cx="2251825" cy="225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5" name="Google Shape;365;p19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66" name="Google Shape;366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7" name="Google Shape;367;p19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" name="Google Shape;368;p19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69" name="Google Shape;369;p19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70" name="Google Shape;370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1" name="Google Shape;371;p19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2" name="Google Shape;372;p19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Padrões arquiteturais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73" name="Google Shape;373;p19"/>
          <p:cNvSpPr txBox="1"/>
          <p:nvPr/>
        </p:nvSpPr>
        <p:spPr>
          <a:xfrm>
            <a:off x="1264950" y="10983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mvc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4" name="Google Shape;374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18400" y="1706601"/>
            <a:ext cx="6547974" cy="29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0" name="Google Shape;380;p20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81" name="Google Shape;381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2" name="Google Shape;382;p20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3" name="Google Shape;383;p20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84" name="Google Shape;384;p20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85" name="Google Shape;385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6" name="Google Shape;386;p20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" name="Google Shape;387;p20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Padrões arquiteturais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88" name="Google Shape;388;p20"/>
          <p:cNvSpPr txBox="1"/>
          <p:nvPr/>
        </p:nvSpPr>
        <p:spPr>
          <a:xfrm>
            <a:off x="1264950" y="10983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mvc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0"/>
          <p:cNvSpPr txBox="1"/>
          <p:nvPr/>
        </p:nvSpPr>
        <p:spPr>
          <a:xfrm>
            <a:off x="1352250" y="20227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TODO: Sample Code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3222" y="922975"/>
            <a:ext cx="3000906" cy="3462586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1"/>
          <p:cNvSpPr txBox="1"/>
          <p:nvPr/>
        </p:nvSpPr>
        <p:spPr>
          <a:xfrm>
            <a:off x="4110400" y="552450"/>
            <a:ext cx="34383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pt-BR" sz="2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Muito obrigado,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pt-BR" sz="2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Gophers!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6" name="Google Shape;396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0400" y="2903281"/>
            <a:ext cx="414288" cy="414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10400" y="3384245"/>
            <a:ext cx="414288" cy="414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10400" y="2423628"/>
            <a:ext cx="414288" cy="414288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21"/>
          <p:cNvSpPr txBox="1"/>
          <p:nvPr/>
        </p:nvSpPr>
        <p:spPr>
          <a:xfrm>
            <a:off x="4637199" y="2538907"/>
            <a:ext cx="2927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https://github.com/rafaelcavazza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1"/>
          <p:cNvSpPr txBox="1"/>
          <p:nvPr/>
        </p:nvSpPr>
        <p:spPr>
          <a:xfrm>
            <a:off x="4637152" y="3039550"/>
            <a:ext cx="3506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https://www.linkedin.com/in/rafaelcavazza/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1"/>
          <p:cNvSpPr txBox="1"/>
          <p:nvPr/>
        </p:nvSpPr>
        <p:spPr>
          <a:xfrm>
            <a:off x="4637200" y="3509750"/>
            <a:ext cx="3278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https://www.instagram.com/rafaelcavazza/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1"/>
          <p:cNvSpPr txBox="1"/>
          <p:nvPr/>
        </p:nvSpPr>
        <p:spPr>
          <a:xfrm>
            <a:off x="4119925" y="1702883"/>
            <a:ext cx="3881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2D2D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 acompanhe nas redes</a:t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403" name="Google Shape;403;p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4" name="Google Shape;404;p21"/>
          <p:cNvGrpSpPr/>
          <p:nvPr/>
        </p:nvGrpSpPr>
        <p:grpSpPr>
          <a:xfrm>
            <a:off x="-1130732" y="-1155405"/>
            <a:ext cx="2163484" cy="2168269"/>
            <a:chOff x="1" y="1"/>
            <a:chExt cx="5769290" cy="5782051"/>
          </a:xfrm>
        </p:grpSpPr>
        <p:pic>
          <p:nvPicPr>
            <p:cNvPr id="405" name="Google Shape;405;p21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 rot="10800000">
              <a:off x="1" y="1"/>
              <a:ext cx="5141223" cy="51412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6" name="Google Shape;406;p21"/>
            <p:cNvSpPr/>
            <p:nvPr/>
          </p:nvSpPr>
          <p:spPr>
            <a:xfrm>
              <a:off x="303922" y="316683"/>
              <a:ext cx="5465369" cy="5465369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7" name="Google Shape;407;p21"/>
          <p:cNvCxnSpPr/>
          <p:nvPr/>
        </p:nvCxnSpPr>
        <p:spPr>
          <a:xfrm>
            <a:off x="4096863" y="1483650"/>
            <a:ext cx="4046400" cy="0"/>
          </a:xfrm>
          <a:prstGeom prst="straightConnector1">
            <a:avLst/>
          </a:prstGeom>
          <a:noFill/>
          <a:ln cap="flat" cmpd="sng" w="38100">
            <a:solidFill>
              <a:srgbClr val="474747"/>
            </a:solidFill>
            <a:prstDash val="dot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"/>
          <p:cNvSpPr txBox="1"/>
          <p:nvPr/>
        </p:nvSpPr>
        <p:spPr>
          <a:xfrm>
            <a:off x="514350" y="684100"/>
            <a:ext cx="443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 e micro serviços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514350" y="2142013"/>
            <a:ext cx="3881100" cy="10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52C7E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 a micro serviços utilizando a Linguagem Go</a:t>
            </a:r>
            <a:endParaRPr b="0" i="0" sz="900" u="none" cap="none" strike="noStrike">
              <a:solidFill>
                <a:srgbClr val="52C7E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91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89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02" name="Google Shape;102;p1"/>
          <p:cNvGrpSpPr/>
          <p:nvPr/>
        </p:nvGrpSpPr>
        <p:grpSpPr>
          <a:xfrm rot="5113649">
            <a:off x="-1065300" y="3523200"/>
            <a:ext cx="3158867" cy="3034200"/>
            <a:chOff x="0" y="0"/>
            <a:chExt cx="8423642" cy="8091197"/>
          </a:xfrm>
        </p:grpSpPr>
        <p:pic>
          <p:nvPicPr>
            <p:cNvPr id="103" name="Google Shape;103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1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1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" name="Google Shape;107;p1"/>
          <p:cNvGrpSpPr/>
          <p:nvPr/>
        </p:nvGrpSpPr>
        <p:grpSpPr>
          <a:xfrm>
            <a:off x="7978332" y="-1411226"/>
            <a:ext cx="2331336" cy="2293499"/>
            <a:chOff x="0" y="0"/>
            <a:chExt cx="6216895" cy="6115996"/>
          </a:xfrm>
        </p:grpSpPr>
        <p:pic>
          <p:nvPicPr>
            <p:cNvPr id="108" name="Google Shape;108;p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1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0" name="Google Shape;11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5873" y="4375473"/>
            <a:ext cx="548838" cy="5028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1"/>
          <p:cNvCxnSpPr/>
          <p:nvPr/>
        </p:nvCxnSpPr>
        <p:spPr>
          <a:xfrm>
            <a:off x="514350" y="1923225"/>
            <a:ext cx="3942300" cy="0"/>
          </a:xfrm>
          <a:prstGeom prst="straightConnector1">
            <a:avLst/>
          </a:prstGeom>
          <a:noFill/>
          <a:ln cap="flat" cmpd="sng" w="38100">
            <a:solidFill>
              <a:srgbClr val="52C7E7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112" name="Google Shape;112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91800" y="684100"/>
            <a:ext cx="3400374" cy="34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/>
          <p:nvPr/>
        </p:nvSpPr>
        <p:spPr>
          <a:xfrm>
            <a:off x="2860012" y="1703204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Recap: O que é um micro serviço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2860012" y="2748974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Implementação básica com a stdlib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2860012" y="3089829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Frameworks de mercado: gin / Beego / Echo</a:t>
            </a:r>
            <a:endParaRPr b="1" i="0" sz="18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2860012" y="3430661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A construção de um framework proprietário 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3"/>
          <p:cNvSpPr txBox="1"/>
          <p:nvPr/>
        </p:nvSpPr>
        <p:spPr>
          <a:xfrm>
            <a:off x="2860012" y="3784666"/>
            <a:ext cx="42813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Padrões arquiteturais: middleware, arquitetura hexagonal, mvc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3"/>
          <p:cNvGrpSpPr/>
          <p:nvPr/>
        </p:nvGrpSpPr>
        <p:grpSpPr>
          <a:xfrm rot="4791714">
            <a:off x="7984512" y="-1327418"/>
            <a:ext cx="2320415" cy="2325547"/>
            <a:chOff x="0" y="0"/>
            <a:chExt cx="6188526" cy="6202213"/>
          </a:xfrm>
        </p:grpSpPr>
        <p:pic>
          <p:nvPicPr>
            <p:cNvPr id="124" name="Google Shape;124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5" name="Google Shape;125;p3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3"/>
          <p:cNvGrpSpPr/>
          <p:nvPr/>
        </p:nvGrpSpPr>
        <p:grpSpPr>
          <a:xfrm>
            <a:off x="204325" y="2665075"/>
            <a:ext cx="1246524" cy="2307650"/>
            <a:chOff x="204325" y="2665075"/>
            <a:chExt cx="1246524" cy="2307650"/>
          </a:xfrm>
        </p:grpSpPr>
        <p:sp>
          <p:nvSpPr>
            <p:cNvPr id="127" name="Google Shape;127;p3"/>
            <p:cNvSpPr/>
            <p:nvPr/>
          </p:nvSpPr>
          <p:spPr>
            <a:xfrm>
              <a:off x="609049" y="4849725"/>
              <a:ext cx="841800" cy="1230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8" name="Google Shape;128;p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04325" y="2665075"/>
              <a:ext cx="1246513" cy="22398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9" name="Google Shape;129;p3"/>
          <p:cNvSpPr txBox="1"/>
          <p:nvPr/>
        </p:nvSpPr>
        <p:spPr>
          <a:xfrm>
            <a:off x="2860012" y="2386071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Lifecycle de uma request: um pouco do baixo nível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0" name="Google Shape;130;p3"/>
          <p:cNvCxnSpPr/>
          <p:nvPr/>
        </p:nvCxnSpPr>
        <p:spPr>
          <a:xfrm>
            <a:off x="204325" y="1234025"/>
            <a:ext cx="2613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1" name="Google Shape;131;p3"/>
          <p:cNvSpPr txBox="1"/>
          <p:nvPr/>
        </p:nvSpPr>
        <p:spPr>
          <a:xfrm>
            <a:off x="204325" y="171450"/>
            <a:ext cx="3438300" cy="9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 que</a:t>
            </a:r>
            <a:endParaRPr b="0" i="0" sz="30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vamos ver?</a:t>
            </a:r>
            <a:endParaRPr b="0" i="0" sz="30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32" name="Google Shape;132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57725" y="1677000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57725" y="2722763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57725" y="3063625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57725" y="3404463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57725" y="3758475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57725" y="2359875"/>
            <a:ext cx="237200" cy="2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3"/>
          <p:cNvSpPr txBox="1"/>
          <p:nvPr/>
        </p:nvSpPr>
        <p:spPr>
          <a:xfrm>
            <a:off x="2860012" y="2035592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As vantagens de um micro serviço em golang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457725" y="2009388"/>
            <a:ext cx="237200" cy="23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4"/>
          <p:cNvGrpSpPr/>
          <p:nvPr/>
        </p:nvGrpSpPr>
        <p:grpSpPr>
          <a:xfrm rot="5113649">
            <a:off x="-1065300" y="3523200"/>
            <a:ext cx="3158867" cy="3034200"/>
            <a:chOff x="0" y="0"/>
            <a:chExt cx="8423642" cy="8091197"/>
          </a:xfrm>
        </p:grpSpPr>
        <p:pic>
          <p:nvPicPr>
            <p:cNvPr id="145" name="Google Shape;145;p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6" name="Google Shape;146;p4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47" name="Google Shape;147;p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8" name="Google Shape;148;p4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" name="Google Shape;149;p4"/>
          <p:cNvGrpSpPr/>
          <p:nvPr/>
        </p:nvGrpSpPr>
        <p:grpSpPr>
          <a:xfrm>
            <a:off x="7978332" y="-1411226"/>
            <a:ext cx="2331336" cy="2293499"/>
            <a:chOff x="0" y="0"/>
            <a:chExt cx="6216895" cy="6115996"/>
          </a:xfrm>
        </p:grpSpPr>
        <p:pic>
          <p:nvPicPr>
            <p:cNvPr id="150" name="Google Shape;150;p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4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2" name="Google Shape;15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5873" y="4375473"/>
            <a:ext cx="548838" cy="50280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4"/>
          <p:cNvSpPr txBox="1"/>
          <p:nvPr/>
        </p:nvSpPr>
        <p:spPr>
          <a:xfrm>
            <a:off x="415400" y="727300"/>
            <a:ext cx="7146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pt-BR" sz="50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Recap: Micro serviço</a:t>
            </a:r>
            <a:endParaRPr b="0" i="0" sz="50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415400" y="1933313"/>
            <a:ext cx="8459400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"Microservices are not neccesarily required to manage huge software, but rather to manage a huge number of people working on them."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 txBox="1"/>
          <p:nvPr/>
        </p:nvSpPr>
        <p:spPr>
          <a:xfrm>
            <a:off x="620050" y="450125"/>
            <a:ext cx="77718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Vantagens de micro serviços em go?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0" name="Google Shape;160;p5"/>
          <p:cNvGrpSpPr/>
          <p:nvPr/>
        </p:nvGrpSpPr>
        <p:grpSpPr>
          <a:xfrm>
            <a:off x="7397777" y="3212630"/>
            <a:ext cx="3158866" cy="3034199"/>
            <a:chOff x="0" y="0"/>
            <a:chExt cx="8423642" cy="8091197"/>
          </a:xfrm>
        </p:grpSpPr>
        <p:pic>
          <p:nvPicPr>
            <p:cNvPr id="161" name="Google Shape;161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5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63" name="Google Shape;163;p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" name="Google Shape;164;p5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5" name="Google Shape;165;p5"/>
          <p:cNvGrpSpPr/>
          <p:nvPr/>
        </p:nvGrpSpPr>
        <p:grpSpPr>
          <a:xfrm>
            <a:off x="-1130732" y="-1155405"/>
            <a:ext cx="2320697" cy="2325830"/>
            <a:chOff x="0" y="0"/>
            <a:chExt cx="6188526" cy="6202213"/>
          </a:xfrm>
        </p:grpSpPr>
        <p:pic>
          <p:nvPicPr>
            <p:cNvPr id="166" name="Google Shape;166;p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7" name="Google Shape;167;p5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8" name="Google Shape;168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782925" y="1972325"/>
            <a:ext cx="3034202" cy="303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 txBox="1"/>
          <p:nvPr/>
        </p:nvSpPr>
        <p:spPr>
          <a:xfrm>
            <a:off x="620050" y="450125"/>
            <a:ext cx="77718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Vantagens de micro serviços em go?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6"/>
          <p:cNvGrpSpPr/>
          <p:nvPr/>
        </p:nvGrpSpPr>
        <p:grpSpPr>
          <a:xfrm>
            <a:off x="7397777" y="3212630"/>
            <a:ext cx="3158866" cy="3034199"/>
            <a:chOff x="0" y="0"/>
            <a:chExt cx="8423642" cy="8091197"/>
          </a:xfrm>
        </p:grpSpPr>
        <p:pic>
          <p:nvPicPr>
            <p:cNvPr id="175" name="Google Shape;175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6" name="Google Shape;176;p6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7" name="Google Shape;177;p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" name="Google Shape;178;p6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9" name="Google Shape;179;p6"/>
          <p:cNvGrpSpPr/>
          <p:nvPr/>
        </p:nvGrpSpPr>
        <p:grpSpPr>
          <a:xfrm>
            <a:off x="-1130732" y="-1155405"/>
            <a:ext cx="2320697" cy="2325830"/>
            <a:chOff x="0" y="0"/>
            <a:chExt cx="6188526" cy="6202213"/>
          </a:xfrm>
        </p:grpSpPr>
        <p:pic>
          <p:nvPicPr>
            <p:cNvPr id="180" name="Google Shape;180;p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p6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2" name="Google Shape;18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42650" y="2362300"/>
            <a:ext cx="4551824" cy="256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"/>
          <p:cNvSpPr txBox="1"/>
          <p:nvPr/>
        </p:nvSpPr>
        <p:spPr>
          <a:xfrm>
            <a:off x="620050" y="4501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Nem tudo são flores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8" name="Google Shape;188;p7"/>
          <p:cNvGrpSpPr/>
          <p:nvPr/>
        </p:nvGrpSpPr>
        <p:grpSpPr>
          <a:xfrm>
            <a:off x="7397777" y="3212630"/>
            <a:ext cx="3158866" cy="3034199"/>
            <a:chOff x="0" y="0"/>
            <a:chExt cx="8423642" cy="8091197"/>
          </a:xfrm>
        </p:grpSpPr>
        <p:pic>
          <p:nvPicPr>
            <p:cNvPr id="189" name="Google Shape;189;p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0" name="Google Shape;190;p7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91" name="Google Shape;191;p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2" name="Google Shape;192;p7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7"/>
          <p:cNvGrpSpPr/>
          <p:nvPr/>
        </p:nvGrpSpPr>
        <p:grpSpPr>
          <a:xfrm>
            <a:off x="-1130732" y="-1155405"/>
            <a:ext cx="2320697" cy="2325830"/>
            <a:chOff x="0" y="0"/>
            <a:chExt cx="6188526" cy="6202213"/>
          </a:xfrm>
        </p:grpSpPr>
        <p:pic>
          <p:nvPicPr>
            <p:cNvPr id="194" name="Google Shape;194;p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5" name="Google Shape;195;p7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6" name="Google Shape;196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69575" y="1451475"/>
            <a:ext cx="3747824" cy="374782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7"/>
          <p:cNvSpPr txBox="1"/>
          <p:nvPr/>
        </p:nvSpPr>
        <p:spPr>
          <a:xfrm>
            <a:off x="1130200" y="1663600"/>
            <a:ext cx="5148000" cy="16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'Quem mexeu no  meu </a:t>
            </a:r>
            <a:r>
              <a:rPr b="0" i="1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classloader'</a:t>
            </a: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?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Error handling patterns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Dependency Injection 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Singleton pattern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" name="Google Shape;203;p8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04" name="Google Shape;204;p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8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" name="Google Shape;206;p8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07" name="Google Shape;207;p8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8" name="Google Shape;208;p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9" name="Google Shape;209;p8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0" name="Google Shape;210;p8"/>
          <p:cNvSpPr txBox="1"/>
          <p:nvPr/>
        </p:nvSpPr>
        <p:spPr>
          <a:xfrm>
            <a:off x="620050" y="4501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Usando a stdlib</a:t>
            </a:r>
            <a:endParaRPr b="0" i="0" sz="4500" u="none" cap="none" strike="noStrike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11" name="Google Shape;211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2395" y="1260600"/>
            <a:ext cx="2622306" cy="262230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8"/>
          <p:cNvSpPr txBox="1"/>
          <p:nvPr/>
        </p:nvSpPr>
        <p:spPr>
          <a:xfrm>
            <a:off x="1130200" y="1663600"/>
            <a:ext cx="5658300" cy="16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Vantagens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Casos de uso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'The Case Against Third Party Libraries'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Font typeface="Arial"/>
              <a:buChar char="●"/>
            </a:pPr>
            <a:r>
              <a:rPr b="0" i="0" lang="pt-BR" sz="2100" u="none" cap="none" strike="noStrike">
                <a:solidFill>
                  <a:srgbClr val="75757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 que observamos no dia dia</a:t>
            </a:r>
            <a:endParaRPr b="0" i="0" sz="2100" u="none" cap="none" strike="noStrike">
              <a:solidFill>
                <a:srgbClr val="75757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